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85678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10" d="100"/>
          <a:sy n="110" d="100"/>
        </p:scale>
        <p:origin x="-276" y="192"/>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38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38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09/10/2017</a:t>
            </a:fld>
            <a:endParaRPr lang="fr-FR"/>
          </a:p>
        </p:txBody>
      </p:sp>
      <p:sp>
        <p:nvSpPr>
          <p:cNvPr id="4" name="Espace réservé de l'image des diapositives 3"/>
          <p:cNvSpPr>
            <a:spLocks noGrp="1" noRot="1" noChangeAspect="1"/>
          </p:cNvSpPr>
          <p:nvPr>
            <p:ph type="sldImg" idx="2"/>
          </p:nvPr>
        </p:nvSpPr>
        <p:spPr>
          <a:xfrm>
            <a:off x="785813" y="739775"/>
            <a:ext cx="5226050" cy="3695700"/>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681477"/>
            <a:ext cx="5435708" cy="4435326"/>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361427"/>
            <a:ext cx="2945862" cy="4938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361427"/>
            <a:ext cx="2945862" cy="4938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361427"/>
            <a:ext cx="2945862" cy="4938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09/10/2017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09/10/2017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09/10/2017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09/10/2017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09/10/2017</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09/10/2017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09/10/2017</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09/10/2017</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09/10/2017</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09/10/2017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09/10/2017</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09/10/2017</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dirty="0" smtClean="0"/>
              <a:t>2018/2019 </a:t>
            </a:r>
            <a:endParaRPr lang="fr-FR" sz="1400" b="1" dirty="0" smtClean="0"/>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523768"/>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1000" dirty="0">
                <a:latin typeface="Arial Narrow" pitchFamily="34" charset="0"/>
              </a:rPr>
              <a:t>La notification d’attribution ou de rejet de votre demande, par l’AEFE, </a:t>
            </a:r>
            <a:r>
              <a:rPr lang="fr-FR" sz="1000" dirty="0" smtClean="0">
                <a:latin typeface="Arial Narrow" pitchFamily="34" charset="0"/>
              </a:rPr>
              <a:t>est </a:t>
            </a:r>
            <a:r>
              <a:rPr lang="fr-FR" sz="1000" dirty="0">
                <a:latin typeface="Arial Narrow" pitchFamily="34" charset="0"/>
              </a:rPr>
              <a:t>faite par le poste </a:t>
            </a:r>
            <a:r>
              <a:rPr lang="fr-FR" sz="1000" dirty="0" smtClean="0">
                <a:latin typeface="Arial Narrow" pitchFamily="34" charset="0"/>
              </a:rPr>
              <a:t>consulaire.</a:t>
            </a:r>
          </a:p>
          <a:p>
            <a:pPr algn="just" defTabSz="914400"/>
            <a:endParaRPr lang="fr-FR" sz="600" dirty="0" smtClean="0">
              <a:latin typeface="Arial Narrow" pitchFamily="34" charset="0"/>
            </a:endParaRPr>
          </a:p>
          <a:p>
            <a:pPr algn="just" defTabSz="914400"/>
            <a:r>
              <a:rPr lang="fr-FR" sz="1000" dirty="0" smtClean="0">
                <a:latin typeface="Arial Narrow" pitchFamily="34" charset="0"/>
              </a:rPr>
              <a:t>Le </a:t>
            </a:r>
            <a:r>
              <a:rPr lang="fr-FR" sz="1000" dirty="0">
                <a:latin typeface="Arial Narrow" pitchFamily="34" charset="0"/>
              </a:rPr>
              <a:t>rejet de votre demande après </a:t>
            </a:r>
            <a:r>
              <a:rPr lang="fr-FR" sz="1000" dirty="0" smtClean="0">
                <a:latin typeface="Arial Narrow" pitchFamily="34" charset="0"/>
              </a:rPr>
              <a:t>le premier conseil consulaire, </a:t>
            </a:r>
            <a:r>
              <a:rPr lang="fr-FR" sz="1000" dirty="0">
                <a:latin typeface="Arial Narrow" pitchFamily="34" charset="0"/>
              </a:rPr>
              <a:t>peut faire l’objet d’une révision </a:t>
            </a:r>
            <a:r>
              <a:rPr lang="fr-FR" sz="1000" dirty="0" smtClean="0">
                <a:latin typeface="Arial Narrow" pitchFamily="34" charset="0"/>
              </a:rPr>
              <a:t>en second conseil.</a:t>
            </a:r>
          </a:p>
          <a:p>
            <a:pPr algn="just" defTabSz="914400"/>
            <a:endParaRPr lang="fr-FR" sz="600" dirty="0" smtClean="0">
              <a:latin typeface="Arial Narrow" pitchFamily="34" charset="0"/>
            </a:endParaRPr>
          </a:p>
          <a:p>
            <a:pPr algn="just" defTabSz="914400"/>
            <a:r>
              <a:rPr lang="fr-FR" sz="1000" dirty="0" smtClean="0">
                <a:latin typeface="Arial Narrow" pitchFamily="34" charset="0"/>
              </a:rPr>
              <a:t>En </a:t>
            </a:r>
            <a:r>
              <a:rPr lang="fr-FR" sz="1000" dirty="0">
                <a:latin typeface="Arial Narrow" pitchFamily="34" charset="0"/>
              </a:rPr>
              <a:t>cas de rejet après </a:t>
            </a:r>
            <a:r>
              <a:rPr lang="fr-FR" sz="1000" dirty="0" smtClean="0">
                <a:latin typeface="Arial Narrow" pitchFamily="34" charset="0"/>
              </a:rPr>
              <a:t>le deuxième conseil consulaire, </a:t>
            </a:r>
            <a:r>
              <a:rPr lang="fr-FR" sz="1000" dirty="0">
                <a:latin typeface="Arial Narrow" pitchFamily="34" charset="0"/>
              </a:rPr>
              <a:t>un recours gracieux peut être présenté auprès </a:t>
            </a:r>
            <a:r>
              <a:rPr lang="fr-FR" sz="1000" smtClean="0">
                <a:latin typeface="Arial Narrow" pitchFamily="34" charset="0"/>
              </a:rPr>
              <a:t>du directeur de </a:t>
            </a:r>
            <a:r>
              <a:rPr lang="fr-FR" sz="1000" dirty="0">
                <a:latin typeface="Arial Narrow" pitchFamily="34" charset="0"/>
              </a:rPr>
              <a:t>l’Agence pour l’enseignement français à l’étranger (AEFE) via le poste consulaire</a:t>
            </a:r>
            <a:r>
              <a:rPr lang="fr-FR" sz="1000" dirty="0" smtClean="0">
                <a:latin typeface="Arial Narrow" pitchFamily="34" charset="0"/>
              </a:rPr>
              <a:t>.</a:t>
            </a:r>
            <a:endParaRPr lang="fr-FR" sz="900" b="1"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724096"/>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a:t>
            </a:r>
            <a:r>
              <a:rPr lang="fr-FR" sz="900" b="1" dirty="0" smtClean="0">
                <a:solidFill>
                  <a:srgbClr val="FF0000"/>
                </a:solidFill>
                <a:latin typeface="Arial Narrow" pitchFamily="34" charset="0"/>
              </a:rPr>
              <a:t>IPPA</a:t>
            </a:r>
            <a:r>
              <a:rPr lang="fr-FR" sz="900" b="1" dirty="0">
                <a:solidFill>
                  <a:srgbClr val="FF0000"/>
                </a:solidFill>
                <a:latin typeface="Arial Narrow" pitchFamily="34" charset="0"/>
              </a:rPr>
              <a:t>)</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a:t>
            </a:r>
            <a:r>
              <a:rPr lang="fr-FR" sz="900" b="1" dirty="0" smtClean="0">
                <a:solidFill>
                  <a:srgbClr val="FF0000"/>
                </a:solidFill>
                <a:latin typeface="Arial Narrow" pitchFamily="34" charset="0"/>
              </a:rPr>
              <a:t>)/IPPA</a:t>
            </a:r>
            <a:r>
              <a:rPr lang="fr-FR" sz="900" b="1" dirty="0">
                <a:solidFill>
                  <a:srgbClr val="FF0000"/>
                </a:solidFill>
                <a:latin typeface="Arial Narrow" pitchFamily="34" charset="0"/>
              </a:rPr>
              <a:t>.</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21 000€, 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dirty="0">
                <a:latin typeface="Arial Narrow" pitchFamily="34" charset="0"/>
              </a:rPr>
              <a:t>€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Qmax</a:t>
            </a:r>
            <a:r>
              <a:rPr lang="fr-FR" sz="900" b="1" dirty="0">
                <a:solidFill>
                  <a:srgbClr val="FF0000"/>
                </a:solidFill>
                <a:latin typeface="Arial Narrow" pitchFamily="34" charset="0"/>
              </a:rPr>
              <a:t>/7),</a:t>
            </a:r>
            <a:r>
              <a:rPr lang="fr-FR" sz="900" dirty="0">
                <a:latin typeface="Arial Narrow" pitchFamily="34" charset="0"/>
              </a:rPr>
              <a:t> 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 21 000 €, la famille bénéficie d’une quotité théorique partielle de bourse couvrant les frais de scolarité et, éventuellement les frais </a:t>
            </a:r>
            <a:r>
              <a:rPr lang="fr-FR" sz="900" dirty="0" smtClean="0">
                <a:latin typeface="Arial Narrow" pitchFamily="34" charset="0"/>
              </a:rPr>
              <a:t>parascolaires, </a:t>
            </a:r>
            <a:r>
              <a:rPr lang="fr-FR" sz="900" dirty="0">
                <a:latin typeface="Arial Narrow" pitchFamily="34" charset="0"/>
              </a:rPr>
              <a:t>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a:solidFill>
                <a:schemeClr val="hlink"/>
              </a:solidFill>
              <a:latin typeface="Calibri" pitchFamily="34" charset="0"/>
            </a:endParaRPr>
          </a:p>
          <a:p>
            <a:pPr algn="ctr" defTabSz="914400"/>
            <a:r>
              <a:rPr lang="fr-FR" sz="1100" b="1">
                <a:solidFill>
                  <a:srgbClr val="FF0000"/>
                </a:solidFill>
                <a:latin typeface="Arial Narrow" pitchFamily="34" charset="0"/>
              </a:rPr>
              <a:t>{1 – [(Qp – 3000) ÷ (21000 –3000)]} x100</a:t>
            </a:r>
          </a:p>
          <a:p>
            <a:pPr algn="ctr" defTabSz="914400"/>
            <a:endParaRPr lang="fr-FR" sz="1300" b="1">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dirty="0">
                <a:solidFill>
                  <a:schemeClr val="bg1"/>
                </a:solidFill>
                <a:latin typeface="Arial Narrow" pitchFamily="34" charset="0"/>
              </a:rPr>
              <a:t>DES AFFAIRES </a:t>
            </a:r>
            <a:r>
              <a:rPr lang="fr-FR" sz="1000" b="1" dirty="0" smtClean="0">
                <a:solidFill>
                  <a:schemeClr val="bg1"/>
                </a:solidFill>
                <a:latin typeface="Arial Narrow" pitchFamily="34" charset="0"/>
              </a:rPr>
              <a:t>ÉTRANGÈRES ET DU DEVELOPPEMENT INTERNATIONAL</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a:t>
            </a:r>
            <a:r>
              <a:rPr lang="fr-FR" sz="600"/>
              <a:t>Scolaire </a:t>
            </a:r>
            <a:r>
              <a:rPr lang="fr-FR" sz="600" smtClean="0"/>
              <a:t>2017/2018</a:t>
            </a: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672</Words>
  <Application>Microsoft Office PowerPoint</Application>
  <PresentationFormat>Personnalisé</PresentationFormat>
  <Paragraphs>220</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AGUESSE Bruno</cp:lastModifiedBy>
  <cp:revision>82</cp:revision>
  <cp:lastPrinted>2015-07-07T09:04:26Z</cp:lastPrinted>
  <dcterms:created xsi:type="dcterms:W3CDTF">2012-12-06T20:40:38Z</dcterms:created>
  <dcterms:modified xsi:type="dcterms:W3CDTF">2017-10-09T10:11:09Z</dcterms:modified>
</cp:coreProperties>
</file>